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858" r:id="rId1"/>
  </p:sldMasterIdLst>
  <p:notesMasterIdLst>
    <p:notesMasterId r:id="rId15"/>
  </p:notesMasterIdLst>
  <p:sldIdLst>
    <p:sldId id="267" r:id="rId2"/>
    <p:sldId id="269" r:id="rId3"/>
    <p:sldId id="256" r:id="rId4"/>
    <p:sldId id="261" r:id="rId5"/>
    <p:sldId id="258" r:id="rId6"/>
    <p:sldId id="259" r:id="rId7"/>
    <p:sldId id="260" r:id="rId8"/>
    <p:sldId id="265" r:id="rId9"/>
    <p:sldId id="268" r:id="rId10"/>
    <p:sldId id="262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4.995%" autoAdjust="0"/>
    <p:restoredTop sz="85.146%" autoAdjust="0"/>
  </p:normalViewPr>
  <p:slideViewPr>
    <p:cSldViewPr snapToGrid="0">
      <p:cViewPr>
        <p:scale>
          <a:sx n="106" d="100"/>
          <a:sy n="106" d="100"/>
        </p:scale>
        <p:origin x="792" y="-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theme" Target="theme/theme1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viewProps" Target="viewProps.xml"/><Relationship Id="rId2" Type="http://purl.oclc.org/ooxml/officeDocument/relationships/slide" Target="slides/slide1.xml"/><Relationship Id="rId16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notesMaster" Target="notesMasters/notesMaster1.xml"/><Relationship Id="rId10" Type="http://purl.oclc.org/ooxml/officeDocument/relationships/slide" Target="slides/slide9.xml"/><Relationship Id="rId19" Type="http://purl.oclc.org/ooxml/officeDocument/relationships/tableStyles" Target="tableStyle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2AEF7-15F3-40F0-8D57-AC7B2DBE0FA6}" type="datetimeFigureOut">
              <a:rPr lang="en-GB" smtClean="0"/>
              <a:t>26/11/2025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A05D6-2A40-4DD1-BCCC-170764B71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62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A05D6-2A40-4DD1-BCCC-170764B7186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976070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A05D6-2A40-4DD1-BCCC-170764B7186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050582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F25F69DE-12CA-B956-F1BF-45F7DF3E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E9074-B13C-FCAF-8F9C-AE1A5D55F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F151B-1DF5-8F25-66A1-626EB4143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C6F13-B77D-CD58-EF18-CB0B3BFFF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A05D6-2A40-4DD1-BCCC-170764B718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79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purl.oclc.org/ooxml/officeDocument/relationships/image" Target="../media/image5.jpeg"/><Relationship Id="rId1" Type="http://purl.oclc.org/ooxml/officeDocument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purl.oclc.org/ooxml/officeDocument/relationships/image" Target="../media/image6.jpeg"/><Relationship Id="rId1" Type="http://purl.oclc.org/ooxml/officeDocument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purl.oclc.org/ooxml/officeDocument/relationships/image" Target="../media/image6.jpeg"/><Relationship Id="rId1" Type="http://purl.oclc.org/ooxml/officeDocument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purl.oclc.org/ooxml/officeDocument/relationships/image" Target="../media/image6.jpeg"/><Relationship Id="rId1" Type="http://purl.oclc.org/ooxml/officeDocument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purl.oclc.org/ooxml/officeDocument/relationships/image" Target="../media/image7.jpeg"/><Relationship Id="rId1" Type="http://purl.oclc.org/ooxml/officeDocument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purl.oclc.org/ooxml/officeDocument/relationships/image" Target="../media/image8.jpeg"/><Relationship Id="rId1" Type="http://purl.oclc.org/ooxml/officeDocument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purl.oclc.org/ooxml/officeDocument/relationships/image" Target="../media/image9.jpeg"/><Relationship Id="rId1" Type="http://purl.oclc.org/ooxml/officeDocument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purl.oclc.org/ooxml/officeDocument/relationships/image" Target="../media/image10.jpeg"/><Relationship Id="rId1" Type="http://purl.oclc.org/ooxml/officeDocument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3.jpeg"/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%">
                <a:schemeClr val="accent5"/>
              </a:gs>
              <a:gs pos="100%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%">
                <a:schemeClr val="accent2">
                  <a:alpha val="0%"/>
                </a:schemeClr>
              </a:gs>
              <a:gs pos="100%">
                <a:schemeClr val="accent2">
                  <a:lumMod val="75%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%">
                <a:schemeClr val="accent5">
                  <a:alpha val="0%"/>
                </a:schemeClr>
              </a:gs>
              <a:gs pos="100%">
                <a:schemeClr val="accent5">
                  <a:lumMod val="60%"/>
                  <a:lumOff val="40%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%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05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%">
                <a:schemeClr val="accent2"/>
              </a:gs>
              <a:gs pos="100%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%">
                <a:schemeClr val="accent5">
                  <a:lumMod val="75%"/>
                  <a:alpha val="68%"/>
                </a:schemeClr>
              </a:gs>
              <a:gs pos="45%">
                <a:schemeClr val="accent5">
                  <a:lumMod val="60%"/>
                  <a:lumOff val="40%"/>
                  <a:alpha val="0%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%">
                <a:schemeClr val="accent5">
                  <a:lumMod val="75%"/>
                </a:schemeClr>
              </a:gs>
              <a:gs pos="42%">
                <a:schemeClr val="accent5">
                  <a:alpha val="0%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%">
                <a:schemeClr val="accent2">
                  <a:lumMod val="75%"/>
                </a:schemeClr>
              </a:gs>
              <a:gs pos="50%">
                <a:schemeClr val="accent2">
                  <a:alpha val="0%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6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%">
                  <a:schemeClr val="accent2"/>
                </a:gs>
                <a:gs pos="100%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%">
                  <a:schemeClr val="accent5">
                    <a:lumMod val="75%"/>
                  </a:schemeClr>
                </a:gs>
                <a:gs pos="60%">
                  <a:schemeClr val="accent5">
                    <a:lumMod val="60%"/>
                    <a:lumOff val="40%"/>
                    <a:alpha val="0%"/>
                  </a:schemeClr>
                </a:gs>
              </a:gsLst>
              <a:path path="circle">
                <a:fillToRect r="100%" b="100%"/>
              </a:path>
              <a:tileRect l="-100%" t="-100%"/>
            </a:gradFill>
            <a:ln w="12700" cap="flat" cmpd="sng" algn="ctr">
              <a:noFill/>
              <a:prstDash val="solid"/>
              <a:miter lim="800%"/>
            </a:ln>
            <a:effectLst/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%">
                  <a:schemeClr val="accent2">
                    <a:alpha val="70%"/>
                  </a:schemeClr>
                </a:gs>
                <a:gs pos="42%">
                  <a:schemeClr val="accent2">
                    <a:alpha val="0%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%">
                  <a:schemeClr val="accent5">
                    <a:alpha val="86%"/>
                  </a:schemeClr>
                </a:gs>
                <a:gs pos="57%">
                  <a:schemeClr val="accent2">
                    <a:alpha val="0%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91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lumMod val="60%"/>
                    <a:lumOff val="40%"/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20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03291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74056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34518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0360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lumMod val="60%"/>
                    <a:lumOff val="40%"/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51022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%">
                <a:schemeClr val="accent5"/>
              </a:gs>
              <a:gs pos="90%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%">
                <a:schemeClr val="accent5">
                  <a:alpha val="0%"/>
                </a:schemeClr>
              </a:gs>
              <a:gs pos="100%">
                <a:schemeClr val="accent5">
                  <a:lumMod val="60%"/>
                  <a:lumOff val="40%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75287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2787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84076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%">
                <a:schemeClr val="accent2"/>
              </a:gs>
              <a:gs pos="100%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%">
                <a:schemeClr val="accent5">
                  <a:lumMod val="75%"/>
                </a:schemeClr>
              </a:gs>
              <a:gs pos="60%">
                <a:schemeClr val="accent5">
                  <a:lumMod val="60%"/>
                  <a:lumOff val="40%"/>
                  <a:alpha val="0%"/>
                </a:schemeClr>
              </a:gs>
            </a:gsLst>
            <a:path path="circle">
              <a:fillToRect r="100%" b="100%"/>
            </a:path>
            <a:tileRect l="-100%" t="-100%"/>
          </a:gradFill>
          <a:ln w="1270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%">
                <a:schemeClr val="accent5">
                  <a:alpha val="86%"/>
                </a:schemeClr>
              </a:gs>
              <a:gs pos="57%">
                <a:schemeClr val="accent2">
                  <a:alpha val="0%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71479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10999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640188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87070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018887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693684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82708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74913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420101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%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630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0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%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11/26/2025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7673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50777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7165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41626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2456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93%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%">
                  <a:schemeClr val="accent5">
                    <a:lumMod val="75%"/>
                  </a:schemeClr>
                </a:gs>
                <a:gs pos="32%">
                  <a:schemeClr val="accent5">
                    <a:alpha val="0%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%">
                  <a:schemeClr val="accent5">
                    <a:lumMod val="75%"/>
                  </a:schemeClr>
                </a:gs>
                <a:gs pos="48%">
                  <a:schemeClr val="accent5">
                    <a:alpha val="0%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%">
                  <a:schemeClr val="accent5">
                    <a:lumMod val="60%"/>
                    <a:lumOff val="40%"/>
                    <a:alpha val="68%"/>
                  </a:schemeClr>
                </a:gs>
                <a:gs pos="48%">
                  <a:schemeClr val="accent5">
                    <a:lumMod val="60%"/>
                    <a:lumOff val="40%"/>
                    <a:alpha val="0%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%"/>
            </a:ln>
            <a:effectLst/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%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%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77159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%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472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%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%"/>
              </a:lnSpc>
              <a:buNone/>
              <a:defRPr lang="en-US" sz="32500" b="1" dirty="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67950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%"/>
              </a:lnSpc>
              <a:buNone/>
              <a:defRPr sz="5400" b="1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%"/>
              </a:lnSpc>
              <a:buNone/>
              <a:defRPr sz="4400" b="1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%"/>
              </a:lnSpc>
              <a:buNone/>
              <a:defRPr sz="4000" b="1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%"/>
              </a:lnSpc>
              <a:buNone/>
              <a:defRPr sz="3600" b="1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98238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93%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%">
                  <a:schemeClr val="accent5">
                    <a:lumMod val="75%"/>
                  </a:schemeClr>
                </a:gs>
                <a:gs pos="32%">
                  <a:schemeClr val="accent5">
                    <a:alpha val="0%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%">
                  <a:schemeClr val="accent5">
                    <a:lumMod val="75%"/>
                  </a:schemeClr>
                </a:gs>
                <a:gs pos="48%">
                  <a:schemeClr val="accent5">
                    <a:alpha val="0%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%">
                  <a:schemeClr val="accent5">
                    <a:lumMod val="60%"/>
                    <a:lumOff val="40%"/>
                    <a:alpha val="68%"/>
                  </a:schemeClr>
                </a:gs>
                <a:gs pos="48%">
                  <a:schemeClr val="accent5">
                    <a:lumMod val="60%"/>
                    <a:lumOff val="40%"/>
                    <a:alpha val="0%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%"/>
            </a:ln>
            <a:effectLst/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%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%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%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%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%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60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%"/>
              </a:lnSpc>
              <a:buNone/>
              <a:defRPr sz="48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0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%"/>
              </a:lnSpc>
              <a:defRPr sz="2400" b="1">
                <a:gradFill>
                  <a:gsLst>
                    <a:gs pos="0%">
                      <a:schemeClr val="accent5"/>
                    </a:gs>
                    <a:gs pos="90%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%"/>
              </a:lnSpc>
              <a:buNone/>
              <a:defRPr sz="44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691634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%">
                  <a:schemeClr val="accent2">
                    <a:alpha val="78%"/>
                  </a:schemeClr>
                </a:gs>
                <a:gs pos="93%">
                  <a:schemeClr val="accent5">
                    <a:alpha val="85%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%">
                  <a:schemeClr val="accent5">
                    <a:alpha val="79%"/>
                  </a:schemeClr>
                </a:gs>
                <a:gs pos="32%">
                  <a:schemeClr val="accent5">
                    <a:alpha val="0%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%">
                  <a:schemeClr val="accent5">
                    <a:lumMod val="75%"/>
                  </a:schemeClr>
                </a:gs>
                <a:gs pos="48%">
                  <a:schemeClr val="accent5">
                    <a:alpha val="0%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%">
                  <a:schemeClr val="accent5">
                    <a:lumMod val="60%"/>
                    <a:lumOff val="40%"/>
                    <a:alpha val="68%"/>
                  </a:schemeClr>
                </a:gs>
                <a:gs pos="26%">
                  <a:schemeClr val="accent5">
                    <a:lumMod val="60%"/>
                    <a:lumOff val="40%"/>
                    <a:alpha val="0%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%"/>
            </a:ln>
            <a:effectLst/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%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%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%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8875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%">
                  <a:schemeClr val="accent2"/>
                </a:gs>
                <a:gs pos="100%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%"/>
              </a:lnSpc>
              <a:defRPr sz="1800" b="1">
                <a:gradFill>
                  <a:gsLst>
                    <a:gs pos="0%">
                      <a:schemeClr val="accent2"/>
                    </a:gs>
                    <a:gs pos="90%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%"/>
              </a:lnSpc>
              <a:buNone/>
              <a:defRPr sz="3600">
                <a:gradFill>
                  <a:gsLst>
                    <a:gs pos="0%">
                      <a:schemeClr val="accent2"/>
                    </a:gs>
                    <a:gs pos="90%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97406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%">
                <a:schemeClr val="accent5"/>
              </a:gs>
              <a:gs pos="90%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4813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%">
                <a:schemeClr val="accent5"/>
              </a:gs>
              <a:gs pos="90%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%"/>
              </a:lnSpc>
              <a:buNone/>
              <a:defRPr sz="2400" b="0" cap="none" baseline="0%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%"/>
              </a:lnSpc>
              <a:buNone/>
              <a:defRPr sz="2400" b="0" cap="none" baseline="0%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69703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68789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66038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11/26/2025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1756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75394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%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04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%">
                  <a:schemeClr val="accent5"/>
                </a:gs>
                <a:gs pos="100%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%">
                  <a:schemeClr val="accent5">
                    <a:alpha val="0%"/>
                  </a:schemeClr>
                </a:gs>
                <a:gs pos="100%">
                  <a:schemeClr val="accent5">
                    <a:lumMod val="60%"/>
                    <a:lumOff val="40%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1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%">
                      <a:schemeClr val="accent2"/>
                    </a:gs>
                    <a:gs pos="100%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5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%">
                  <a:schemeClr val="accent5"/>
                </a:gs>
                <a:gs pos="100%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%">
                  <a:schemeClr val="accent5">
                    <a:lumMod val="75%"/>
                    <a:alpha val="79%"/>
                  </a:schemeClr>
                </a:gs>
                <a:gs pos="40%">
                  <a:schemeClr val="accent5">
                    <a:lumMod val="60%"/>
                    <a:lumOff val="40%"/>
                    <a:alpha val="0%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%">
                  <a:schemeClr val="accent5">
                    <a:lumMod val="75%"/>
                    <a:alpha val="67%"/>
                  </a:schemeClr>
                </a:gs>
                <a:gs pos="60%">
                  <a:schemeClr val="accent5">
                    <a:alpha val="0%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%">
                  <a:schemeClr val="accent2">
                    <a:alpha val="88%"/>
                  </a:schemeClr>
                </a:gs>
                <a:gs pos="56%">
                  <a:schemeClr val="accent2">
                    <a:alpha val="0%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%"/>
            </a:ln>
            <a:effectLst/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%">
                <a:schemeClr val="accent2"/>
              </a:gs>
              <a:gs pos="94%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%">
                <a:schemeClr val="accent5">
                  <a:lumMod val="75%"/>
                  <a:alpha val="90%"/>
                </a:schemeClr>
              </a:gs>
              <a:gs pos="39%">
                <a:schemeClr val="accent5">
                  <a:lumMod val="60%"/>
                  <a:lumOff val="40%"/>
                  <a:alpha val="0%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%">
                <a:schemeClr val="accent2">
                  <a:lumMod val="75%"/>
                </a:schemeClr>
              </a:gs>
              <a:gs pos="37%">
                <a:schemeClr val="accent2">
                  <a:alpha val="0%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%"/>
          </a:ln>
          <a:effectLst/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5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%">
                      <a:schemeClr val="accent5"/>
                    </a:gs>
                    <a:gs pos="100%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6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26" Type="http://purl.oclc.org/ooxml/officeDocument/relationships/slideLayout" Target="../slideLayouts/slideLayout26.xml"/><Relationship Id="rId39" Type="http://purl.oclc.org/ooxml/officeDocument/relationships/slideLayout" Target="../slideLayouts/slideLayout39.xml"/><Relationship Id="rId21" Type="http://purl.oclc.org/ooxml/officeDocument/relationships/slideLayout" Target="../slideLayouts/slideLayout21.xml"/><Relationship Id="rId34" Type="http://purl.oclc.org/ooxml/officeDocument/relationships/slideLayout" Target="../slideLayouts/slideLayout34.xml"/><Relationship Id="rId42" Type="http://purl.oclc.org/ooxml/officeDocument/relationships/slideLayout" Target="../slideLayouts/slideLayout42.xml"/><Relationship Id="rId47" Type="http://purl.oclc.org/ooxml/officeDocument/relationships/slideLayout" Target="../slideLayouts/slideLayout47.xml"/><Relationship Id="rId50" Type="http://purl.oclc.org/ooxml/officeDocument/relationships/slideLayout" Target="../slideLayouts/slideLayout50.xml"/><Relationship Id="rId7" Type="http://purl.oclc.org/ooxml/officeDocument/relationships/slideLayout" Target="../slideLayouts/slideLayout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29" Type="http://purl.oclc.org/ooxml/officeDocument/relationships/slideLayout" Target="../slideLayouts/slideLayout29.xml"/><Relationship Id="rId11" Type="http://purl.oclc.org/ooxml/officeDocument/relationships/slideLayout" Target="../slideLayouts/slideLayout11.xml"/><Relationship Id="rId24" Type="http://purl.oclc.org/ooxml/officeDocument/relationships/slideLayout" Target="../slideLayouts/slideLayout24.xml"/><Relationship Id="rId32" Type="http://purl.oclc.org/ooxml/officeDocument/relationships/slideLayout" Target="../slideLayouts/slideLayout32.xml"/><Relationship Id="rId37" Type="http://purl.oclc.org/ooxml/officeDocument/relationships/slideLayout" Target="../slideLayouts/slideLayout37.xml"/><Relationship Id="rId40" Type="http://purl.oclc.org/ooxml/officeDocument/relationships/slideLayout" Target="../slideLayouts/slideLayout40.xml"/><Relationship Id="rId45" Type="http://purl.oclc.org/ooxml/officeDocument/relationships/slideLayout" Target="../slideLayouts/slideLayout45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23" Type="http://purl.oclc.org/ooxml/officeDocument/relationships/slideLayout" Target="../slideLayouts/slideLayout23.xml"/><Relationship Id="rId28" Type="http://purl.oclc.org/ooxml/officeDocument/relationships/slideLayout" Target="../slideLayouts/slideLayout28.xml"/><Relationship Id="rId36" Type="http://purl.oclc.org/ooxml/officeDocument/relationships/slideLayout" Target="../slideLayouts/slideLayout36.xml"/><Relationship Id="rId49" Type="http://purl.oclc.org/ooxml/officeDocument/relationships/slideLayout" Target="../slideLayouts/slideLayout49.xml"/><Relationship Id="rId10" Type="http://purl.oclc.org/ooxml/officeDocument/relationships/slideLayout" Target="../slideLayouts/slideLayout10.xml"/><Relationship Id="rId19" Type="http://purl.oclc.org/ooxml/officeDocument/relationships/slideLayout" Target="../slideLayouts/slideLayout19.xml"/><Relationship Id="rId31" Type="http://purl.oclc.org/ooxml/officeDocument/relationships/slideLayout" Target="../slideLayouts/slideLayout31.xml"/><Relationship Id="rId44" Type="http://purl.oclc.org/ooxml/officeDocument/relationships/slideLayout" Target="../slideLayouts/slideLayout44.xml"/><Relationship Id="rId52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Relationship Id="rId22" Type="http://purl.oclc.org/ooxml/officeDocument/relationships/slideLayout" Target="../slideLayouts/slideLayout22.xml"/><Relationship Id="rId27" Type="http://purl.oclc.org/ooxml/officeDocument/relationships/slideLayout" Target="../slideLayouts/slideLayout27.xml"/><Relationship Id="rId30" Type="http://purl.oclc.org/ooxml/officeDocument/relationships/slideLayout" Target="../slideLayouts/slideLayout30.xml"/><Relationship Id="rId35" Type="http://purl.oclc.org/ooxml/officeDocument/relationships/slideLayout" Target="../slideLayouts/slideLayout35.xml"/><Relationship Id="rId43" Type="http://purl.oclc.org/ooxml/officeDocument/relationships/slideLayout" Target="../slideLayouts/slideLayout43.xml"/><Relationship Id="rId48" Type="http://purl.oclc.org/ooxml/officeDocument/relationships/slideLayout" Target="../slideLayouts/slideLayout48.xml"/><Relationship Id="rId8" Type="http://purl.oclc.org/ooxml/officeDocument/relationships/slideLayout" Target="../slideLayouts/slideLayout8.xml"/><Relationship Id="rId51" Type="http://purl.oclc.org/ooxml/officeDocument/relationships/slideLayout" Target="../slideLayouts/slideLayout51.xml"/><Relationship Id="rId3" Type="http://purl.oclc.org/ooxml/officeDocument/relationships/slideLayout" Target="../slideLayouts/slideLayout3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5" Type="http://purl.oclc.org/ooxml/officeDocument/relationships/slideLayout" Target="../slideLayouts/slideLayout25.xml"/><Relationship Id="rId33" Type="http://purl.oclc.org/ooxml/officeDocument/relationships/slideLayout" Target="../slideLayouts/slideLayout33.xml"/><Relationship Id="rId38" Type="http://purl.oclc.org/ooxml/officeDocument/relationships/slideLayout" Target="../slideLayouts/slideLayout38.xml"/><Relationship Id="rId46" Type="http://purl.oclc.org/ooxml/officeDocument/relationships/slideLayout" Target="../slideLayouts/slideLayout46.xml"/><Relationship Id="rId20" Type="http://purl.oclc.org/ooxml/officeDocument/relationships/slideLayout" Target="../slideLayouts/slideLayout20.xml"/><Relationship Id="rId41" Type="http://purl.oclc.org/ooxml/officeDocument/relationships/slideLayout" Target="../slideLayouts/slideLayout41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9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</p:sldLayoutIdLst>
  <p:hf sldNum="0"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%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%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%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hyperlink" Target="https://www.meetup.com/api-dublin/" TargetMode="External"/><Relationship Id="rId2" Type="http://purl.oclc.org/ooxml/officeDocument/relationships/notesSlide" Target="../notesSlides/notesSlide1.xml"/><Relationship Id="rId1" Type="http://purl.oclc.org/ooxml/officeDocument/relationships/slideLayout" Target="../slideLayouts/slideLayout25.xml"/><Relationship Id="rId6" Type="http://purl.oclc.org/ooxml/officeDocument/relationships/image" Target="../media/image11.png"/><Relationship Id="rId5" Type="http://purl.oclc.org/ooxml/officeDocument/relationships/hyperlink" Target="http://www.dbkompare.com/" TargetMode="External"/><Relationship Id="rId4" Type="http://purl.oclc.org/ooxml/officeDocument/relationships/hyperlink" Target="https://blog.dbkompare.com/" TargetMode="Externa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27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hyperlink" Target="https://blog.dbkompare.com/" TargetMode="External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21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28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49.xml"/><Relationship Id="rId5" Type="http://purl.oclc.org/ooxml/officeDocument/relationships/image" Target="../media/image16.png"/><Relationship Id="rId4" Type="http://purl.oclc.org/ooxml/officeDocument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4.png"/><Relationship Id="rId3" Type="http://purl.oclc.org/ooxml/officeDocument/relationships/hyperlink" Target="https://unione.io/en/blog/what-is-a-rest-api?utm_source=chatgpt.com" TargetMode="External"/><Relationship Id="rId7" Type="http://purl.oclc.org/ooxml/officeDocument/relationships/hyperlink" Target="https://daily.dev/blog/top-6-open-source-api-gateway-frameworks?utm_source=chatgpt.com" TargetMode="External"/><Relationship Id="rId2" Type="http://purl.oclc.org/ooxml/officeDocument/relationships/hyperlink" Target="https://it.wikipedia.org/wiki/Representational_state_transfer?utm_source=chatgpt.com" TargetMode="External"/><Relationship Id="rId1" Type="http://purl.oclc.org/ooxml/officeDocument/relationships/slideLayout" Target="../slideLayouts/slideLayout2.xml"/><Relationship Id="rId6" Type="http://purl.oclc.org/ooxml/officeDocument/relationships/hyperlink" Target="https://en.wikipedia.org/wiki/FastAPI?utm_source=chatgpt.com" TargetMode="External"/><Relationship Id="rId5" Type="http://purl.oclc.org/ooxml/officeDocument/relationships/hyperlink" Target="https://en.wikipedia.org/wiki/Eclipse_Jersey?utm_source=chatgpt.com" TargetMode="External"/><Relationship Id="rId4" Type="http://purl.oclc.org/ooxml/officeDocument/relationships/hyperlink" Target="https://readme.com/resources/the-history-of-rest-apis?utm_source=chatgpt.com" TargetMode="External"/></Relationships>
</file>

<file path=ppt/slides/_rels/slide6.xml.rels><?xml version="1.0" encoding="UTF-8" standalone="yes"?>
<Relationships xmlns="http://schemas.openxmlformats.org/package/2006/relationships"><Relationship Id="rId8" Type="http://purl.oclc.org/ooxml/officeDocument/relationships/image" Target="../media/image16.png"/><Relationship Id="rId3" Type="http://purl.oclc.org/ooxml/officeDocument/relationships/hyperlink" Target="https://readme.com/resources/the-history-of-rest-apis?utm_source=chatgpt.com" TargetMode="External"/><Relationship Id="rId7" Type="http://purl.oclc.org/ooxml/officeDocument/relationships/image" Target="../media/image20.png"/><Relationship Id="rId2" Type="http://purl.oclc.org/ooxml/officeDocument/relationships/hyperlink" Target="https://www.clarifai.com/blog/mcp-vs-a2a-clearly-explained?utm_source=chatgpt.com" TargetMode="External"/><Relationship Id="rId1" Type="http://purl.oclc.org/ooxml/officeDocument/relationships/slideLayout" Target="../slideLayouts/slideLayout2.xml"/><Relationship Id="rId6" Type="http://purl.oclc.org/ooxml/officeDocument/relationships/image" Target="../media/image19.png"/><Relationship Id="rId5" Type="http://purl.oclc.org/ooxml/officeDocument/relationships/image" Target="../media/image18.png"/><Relationship Id="rId4" Type="http://purl.oclc.org/ooxml/officeDocument/relationships/hyperlink" Target="https://github.com/modelcontextprotocol?utm_source=chatgpt.com" TargetMode="External"/><Relationship Id="rId9" Type="http://purl.oclc.org/ooxml/officeDocument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purl.oclc.org/ooxml/officeDocument/relationships/image" Target="../media/image23.png"/><Relationship Id="rId3" Type="http://purl.oclc.org/ooxml/officeDocument/relationships/hyperlink" Target="https://www.stride.build/blog/agent-to-agent-a2a-vs-model-context-protocol-mcp-when-to-use-which?utm_source=chatgpt.com" TargetMode="External"/><Relationship Id="rId7" Type="http://purl.oclc.org/ooxml/officeDocument/relationships/image" Target="../media/image13.png"/><Relationship Id="rId2" Type="http://purl.oclc.org/ooxml/officeDocument/relationships/hyperlink" Target="https://www.clarifai.com/blog/mcp-vs-a2a-clearly-explained?utm_source=chatgpt.com" TargetMode="External"/><Relationship Id="rId1" Type="http://purl.oclc.org/ooxml/officeDocument/relationships/slideLayout" Target="../slideLayouts/slideLayout2.xml"/><Relationship Id="rId6" Type="http://purl.oclc.org/ooxml/officeDocument/relationships/image" Target="../media/image22.png"/><Relationship Id="rId5" Type="http://purl.oclc.org/ooxml/officeDocument/relationships/hyperlink" Target="https://github.com/a2aproject/A2A?utm_source=chatgpt.com" TargetMode="External"/><Relationship Id="rId4" Type="http://purl.oclc.org/ooxml/officeDocument/relationships/hyperlink" Target="https://readme.com/resources/the-history-of-rest-apis?utm_source=chatgpt.com" TargetMode="Externa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5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Relationship Id="rId4" Type="http://purl.oclc.org/ooxml/officeDocument/relationships/image" Target="../media/image26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3152B7E1-A514-965D-EF85-E85EC709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0A5D4821-8263-40C4-C65B-8C16E5B525AE}"/>
              </a:ext>
            </a:extLst>
          </p:cNvPr>
          <p:cNvSpPr txBox="1">
            <a:spLocks/>
          </p:cNvSpPr>
          <p:nvPr/>
        </p:nvSpPr>
        <p:spPr>
          <a:xfrm>
            <a:off x="123361" y="1740799"/>
            <a:ext cx="5209129" cy="4515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.5%" lnSpcReduction="20%"/>
          </a:bodyPr>
          <a:lstStyle>
            <a:lvl1pPr marL="228600" indent="-228600" algn="l" defTabSz="914400" rtl="0" eaLnBrk="1" latinLnBrk="0" hangingPunct="1">
              <a:lnSpc>
                <a:spcPct val="12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%"/>
              </a:lnSpc>
            </a:pPr>
            <a:r>
              <a:rPr lang="en-US" sz="600" dirty="0"/>
              <a:t> </a:t>
            </a:r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>
              <a:lnSpc>
                <a:spcPct val="110%"/>
              </a:lnSpc>
            </a:pPr>
            <a:endParaRPr lang="en-US" sz="600" dirty="0"/>
          </a:p>
          <a:p>
            <a:pPr marL="0" indent="0">
              <a:lnSpc>
                <a:spcPct val="110%"/>
              </a:lnSpc>
              <a:buNone/>
            </a:pPr>
            <a:r>
              <a:rPr lang="en-US" sz="1700" dirty="0"/>
              <a:t>SREENI KAND</a:t>
            </a:r>
          </a:p>
          <a:p>
            <a:pPr>
              <a:lnSpc>
                <a:spcPct val="110%"/>
              </a:lnSpc>
            </a:pPr>
            <a:r>
              <a:rPr lang="en-US" sz="1400" dirty="0"/>
              <a:t>Organizer: </a:t>
            </a:r>
            <a:r>
              <a:rPr lang="en-US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https://www.meetup.com/api-dublin/</a:t>
            </a:r>
            <a:r>
              <a:rPr lang="en-US" sz="1400" dirty="0">
                <a:solidFill>
                  <a:srgbClr val="0070C0"/>
                </a:solidFill>
              </a:rPr>
              <a:t>   </a:t>
            </a:r>
          </a:p>
          <a:p>
            <a:pPr>
              <a:lnSpc>
                <a:spcPct val="110%"/>
              </a:lnSpc>
            </a:pPr>
            <a:r>
              <a:rPr lang="en-US" sz="1400" dirty="0"/>
              <a:t>Blog: CUT CLUTTER IN TECH </a:t>
            </a:r>
          </a:p>
          <a:p>
            <a:pPr lvl="1">
              <a:lnSpc>
                <a:spcPct val="110%"/>
              </a:lnSpc>
            </a:pP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https://blog.dbkompare.com</a:t>
            </a:r>
            <a:endParaRPr lang="en-US" sz="1200" dirty="0">
              <a:solidFill>
                <a:srgbClr val="0070C0"/>
              </a:solidFill>
            </a:endParaRPr>
          </a:p>
          <a:p>
            <a:pPr lvl="1">
              <a:lnSpc>
                <a:spcPct val="110%"/>
              </a:lnSpc>
            </a:pPr>
            <a:r>
              <a:rPr lang="en-US" sz="1200" dirty="0">
                <a:hlinkClick r:id="rId5"/>
              </a:rPr>
              <a:t>www.dbkompare.com</a:t>
            </a:r>
            <a:endParaRPr lang="en-US" sz="1200" dirty="0"/>
          </a:p>
          <a:p>
            <a:pPr>
              <a:lnSpc>
                <a:spcPct val="110%"/>
              </a:lnSpc>
            </a:pPr>
            <a:r>
              <a:rPr lang="en-US" sz="1400" dirty="0"/>
              <a:t>Work : Director – Enterprise Data Architecture </a:t>
            </a:r>
            <a:r>
              <a:rPr lang="en-US" sz="1400" dirty="0" err="1"/>
              <a:t>Afiniti</a:t>
            </a:r>
            <a:r>
              <a:rPr lang="en-US" sz="1400" dirty="0"/>
              <a:t> AI Ltd</a:t>
            </a:r>
          </a:p>
        </p:txBody>
      </p:sp>
      <p:pic>
        <p:nvPicPr>
          <p:cNvPr id="4" name="Picture 3" descr="A cartoon of a robot pulling a person's rope&#10;&#10;AI-generated content may be incorrect.">
            <a:extLst>
              <a:ext uri="{FF2B5EF4-FFF2-40B4-BE49-F238E27FC236}">
                <a16:creationId xmlns:a16="http://schemas.microsoft.com/office/drawing/2014/main" id="{37B0D0E7-53E2-FF7E-CAB8-8B03201F9D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.813%" r="0.003%" b="0.003%"/>
          <a:stretch>
            <a:fillRect/>
          </a:stretch>
        </p:blipFill>
        <p:spPr>
          <a:xfrm>
            <a:off x="5660263" y="10"/>
            <a:ext cx="6408375" cy="6857990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704F60-3B26-31AB-B99A-5358AEB0BEF6}"/>
              </a:ext>
            </a:extLst>
          </p:cNvPr>
          <p:cNvSpPr txBox="1">
            <a:spLocks/>
          </p:cNvSpPr>
          <p:nvPr/>
        </p:nvSpPr>
        <p:spPr>
          <a:xfrm>
            <a:off x="1334482" y="1186005"/>
            <a:ext cx="2399168" cy="253243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t">
            <a:normAutofit fontScale="75%" lnSpcReduction="20%"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    </a:t>
            </a:r>
            <a:r>
              <a:rPr lang="en-GB" b="1" dirty="0"/>
              <a:t>Rest API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              vs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</a:t>
            </a:r>
            <a:r>
              <a:rPr lang="en-GB" b="1" dirty="0"/>
              <a:t>MCP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vs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A2A (Agentic AI)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CDB813-3A76-E26B-D2B0-9B4CC64D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84" y="64642"/>
            <a:ext cx="4855237" cy="932507"/>
          </a:xfrm>
        </p:spPr>
        <p:txBody>
          <a:bodyPr>
            <a:normAutofit fontScale="90%"/>
          </a:bodyPr>
          <a:lstStyle/>
          <a:p>
            <a:r>
              <a:rPr lang="en-US" sz="3600" dirty="0">
                <a:latin typeface="Amasis MT Pro Black" panose="020F0502020204030204" pitchFamily="18" charset="0"/>
              </a:rPr>
              <a:t>API DUBLIN MEETUP</a:t>
            </a:r>
            <a:endParaRPr lang="en-GB" sz="3600" dirty="0">
              <a:latin typeface="Amasis MT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324166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7E907816-9BC0-1C80-D836-9309789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1490-73DF-2973-A6A7-D481609B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 for todays Meetup</a:t>
            </a:r>
            <a:endParaRPr lang="en-GB" dirty="0"/>
          </a:p>
        </p:txBody>
      </p:sp>
      <p:pic>
        <p:nvPicPr>
          <p:cNvPr id="4" name="Picture 3" descr="A diagram of different types of software&#10;&#10;AI-generated content may be incorrect.">
            <a:extLst>
              <a:ext uri="{FF2B5EF4-FFF2-40B4-BE49-F238E27FC236}">
                <a16:creationId xmlns:a16="http://schemas.microsoft.com/office/drawing/2014/main" id="{C2616722-5DCF-46EB-CE2D-EAC83A12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252728"/>
            <a:ext cx="10287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1753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92CB4F99-2766-4C3E-8006-8A794A5CB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97C8-4D4A-18C7-1FC2-C94CF9A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&amp; Questions 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62EC8-5F4E-6938-6FAC-8E93A38929CC}"/>
              </a:ext>
            </a:extLst>
          </p:cNvPr>
          <p:cNvSpPr txBox="1"/>
          <p:nvPr/>
        </p:nvSpPr>
        <p:spPr>
          <a:xfrm>
            <a:off x="1159099" y="1777285"/>
            <a:ext cx="3783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https://www.meetup.com/api-dublin/</a:t>
            </a:r>
          </a:p>
          <a:p>
            <a:r>
              <a:rPr lang="en-US" dirty="0">
                <a:hlinkClick r:id="rId2"/>
              </a:rPr>
              <a:t>https://blog.dbkompare.com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83239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C2CF2BEC-0AF8-E648-5C02-71FA6033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33D5-98DD-F8A9-1B4A-6BDDE0F2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9" y="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US" dirty="0"/>
              <a:t>Architecture Diagram</a:t>
            </a:r>
            <a:endParaRPr lang="en-GB" dirty="0"/>
          </a:p>
        </p:txBody>
      </p:sp>
      <p:pic>
        <p:nvPicPr>
          <p:cNvPr id="9" name="Picture 8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75C36A80-EA8E-75D9-545C-15FD3584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102" y="2390630"/>
            <a:ext cx="390579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5907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B3CAD6D2-2DEC-F56C-AC97-ACF1A6B6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A235-2641-F3B1-5B6E-1560FC40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9" y="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US" dirty="0"/>
              <a:t>Architecture Diagram</a:t>
            </a:r>
            <a:endParaRPr lang="en-GB" dirty="0"/>
          </a:p>
        </p:txBody>
      </p:sp>
      <p:pic>
        <p:nvPicPr>
          <p:cNvPr id="4" name="Picture 3" descr="A diagram of different types of machine learning&#10;&#10;AI-generated content may be incorrect.">
            <a:extLst>
              <a:ext uri="{FF2B5EF4-FFF2-40B4-BE49-F238E27FC236}">
                <a16:creationId xmlns:a16="http://schemas.microsoft.com/office/drawing/2014/main" id="{8B656EAA-8C11-538C-B7A0-6E480727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453601"/>
            <a:ext cx="545858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1984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13B5EE15-3ABE-F8BD-D95D-50C6680BA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A4A6B13-6F4D-6500-AF34-915E80F9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6" name="Picture 5" descr="A person in a lab coat and gloves holding a pair of scissors&#10;&#10;AI-generated content may be incorrect.">
            <a:extLst>
              <a:ext uri="{FF2B5EF4-FFF2-40B4-BE49-F238E27FC236}">
                <a16:creationId xmlns:a16="http://schemas.microsoft.com/office/drawing/2014/main" id="{FEA9EED7-845B-BBE3-E64C-D771C9D6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0.001%" b="7.294%"/>
          <a:stretch>
            <a:fillRect/>
          </a:stretch>
        </p:blipFill>
        <p:spPr>
          <a:xfrm>
            <a:off x="115866" y="10"/>
            <a:ext cx="7397496" cy="68579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8AC8D-033A-5AE3-8A7C-7EE35EBDA4D9}"/>
              </a:ext>
            </a:extLst>
          </p:cNvPr>
          <p:cNvSpPr txBox="1"/>
          <p:nvPr/>
        </p:nvSpPr>
        <p:spPr>
          <a:xfrm>
            <a:off x="8165592" y="3099816"/>
            <a:ext cx="3401567" cy="305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Bit of History of each technology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Architecture of RESTAPI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Architecture of MCP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Architecture of A2A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How they fit in an application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Recap &amp; Questions ?</a:t>
            </a:r>
          </a:p>
          <a:p>
            <a:pPr>
              <a:lnSpc>
                <a:spcPct val="120%"/>
              </a:lnSpc>
              <a:spcBef>
                <a:spcPts val="1000"/>
              </a:spcBef>
            </a:pPr>
            <a:r>
              <a:rPr lang="en-US" sz="1600" b="1"/>
              <a:t>DEMO !</a:t>
            </a:r>
          </a:p>
        </p:txBody>
      </p:sp>
    </p:spTree>
    <p:extLst>
      <p:ext uri="{BB962C8B-B14F-4D97-AF65-F5344CB8AC3E}">
        <p14:creationId xmlns:p14="http://schemas.microsoft.com/office/powerpoint/2010/main" val="3899673980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BA79-D7D2-2270-0C40-B463C76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828" y="387919"/>
            <a:ext cx="3197873" cy="5397246"/>
          </a:xfrm>
          <a:solidFill>
            <a:srgbClr val="FFFF00"/>
          </a:solidFill>
        </p:spPr>
        <p:txBody>
          <a:bodyPr anchor="t">
            <a:normAutofit/>
          </a:bodyPr>
          <a:lstStyle/>
          <a:p>
            <a:r>
              <a:rPr lang="en-GB" dirty="0"/>
              <a:t>         </a:t>
            </a:r>
            <a:r>
              <a:rPr lang="en-GB" b="1" dirty="0"/>
              <a:t>Rest API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              vs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</a:t>
            </a:r>
            <a:r>
              <a:rPr lang="en-GB" b="1" dirty="0"/>
              <a:t>MCP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vs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 </a:t>
            </a:r>
          </a:p>
        </p:txBody>
      </p:sp>
      <p:pic>
        <p:nvPicPr>
          <p:cNvPr id="10" name="Picture 9" descr="A cartoon of robots pointing at a computer&#10;&#10;AI-generated content may be incorrect.">
            <a:extLst>
              <a:ext uri="{FF2B5EF4-FFF2-40B4-BE49-F238E27FC236}">
                <a16:creationId xmlns:a16="http://schemas.microsoft.com/office/drawing/2014/main" id="{8B46F84B-3A83-3553-9FC3-03F7AFB4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870" y="3775756"/>
            <a:ext cx="1622417" cy="1247103"/>
          </a:xfrm>
          <a:prstGeom prst="rect">
            <a:avLst/>
          </a:prstGeom>
        </p:spPr>
      </p:pic>
      <p:pic>
        <p:nvPicPr>
          <p:cNvPr id="12" name="Picture 11" descr="A blue text with a cloud and a gear&#10;&#10;AI-generated content may be incorrect.">
            <a:extLst>
              <a:ext uri="{FF2B5EF4-FFF2-40B4-BE49-F238E27FC236}">
                <a16:creationId xmlns:a16="http://schemas.microsoft.com/office/drawing/2014/main" id="{AD6DE0BE-BF92-44E5-B666-B5676BD0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870" y="387919"/>
            <a:ext cx="1493455" cy="953141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3684CD4-F0C8-C123-C631-FE8DBA1F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75" y="74558"/>
            <a:ext cx="6858000" cy="6858000"/>
          </a:xfrm>
          <a:prstGeom prst="rect">
            <a:avLst/>
          </a:prstGeom>
        </p:spPr>
      </p:pic>
      <p:pic>
        <p:nvPicPr>
          <p:cNvPr id="18" name="Picture 17" descr="A blue and green background with white text&#10;&#10;AI-generated content may be incorrect.">
            <a:extLst>
              <a:ext uri="{FF2B5EF4-FFF2-40B4-BE49-F238E27FC236}">
                <a16:creationId xmlns:a16="http://schemas.microsoft.com/office/drawing/2014/main" id="{1280E945-4B56-E94D-33BD-680F659F9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107" y="1808864"/>
            <a:ext cx="1390920" cy="11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951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1B0087C4-8EB6-B668-A96C-EE3B6876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9E4F-188B-7459-C3C8-7C3D29A7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 dirty="0"/>
              <a:t>Bit of History &amp; </a:t>
            </a:r>
            <a:r>
              <a:rPr lang="en-US" dirty="0" err="1"/>
              <a:t>Comparision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10E60-B835-DDDE-C670-9DB9D91FC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48242"/>
              </p:ext>
            </p:extLst>
          </p:nvPr>
        </p:nvGraphicFramePr>
        <p:xfrm>
          <a:off x="3186820" y="2157666"/>
          <a:ext cx="8881448" cy="3502064"/>
        </p:xfrm>
        <a:graphic>
          <a:graphicData uri="http://purl.oclc.org/ooxml/drawingml/table">
            <a:tbl>
              <a:tblPr firstRow="1" bandRow="1">
                <a:tableStyleId>{8EC20E35-A176-4012-BC5E-935CFFF8708E}</a:tableStyleId>
              </a:tblPr>
              <a:tblGrid>
                <a:gridCol w="887355">
                  <a:extLst>
                    <a:ext uri="{9D8B030D-6E8A-4147-A177-3AD203B41FA5}">
                      <a16:colId xmlns:a16="http://schemas.microsoft.com/office/drawing/2014/main" val="2551325309"/>
                    </a:ext>
                  </a:extLst>
                </a:gridCol>
                <a:gridCol w="975311">
                  <a:extLst>
                    <a:ext uri="{9D8B030D-6E8A-4147-A177-3AD203B41FA5}">
                      <a16:colId xmlns:a16="http://schemas.microsoft.com/office/drawing/2014/main" val="1262855586"/>
                    </a:ext>
                  </a:extLst>
                </a:gridCol>
                <a:gridCol w="1366225">
                  <a:extLst>
                    <a:ext uri="{9D8B030D-6E8A-4147-A177-3AD203B41FA5}">
                      <a16:colId xmlns:a16="http://schemas.microsoft.com/office/drawing/2014/main" val="1819338725"/>
                    </a:ext>
                  </a:extLst>
                </a:gridCol>
                <a:gridCol w="2470556">
                  <a:extLst>
                    <a:ext uri="{9D8B030D-6E8A-4147-A177-3AD203B41FA5}">
                      <a16:colId xmlns:a16="http://schemas.microsoft.com/office/drawing/2014/main" val="4061363719"/>
                    </a:ext>
                  </a:extLst>
                </a:gridCol>
                <a:gridCol w="1649638">
                  <a:extLst>
                    <a:ext uri="{9D8B030D-6E8A-4147-A177-3AD203B41FA5}">
                      <a16:colId xmlns:a16="http://schemas.microsoft.com/office/drawing/2014/main" val="1310801979"/>
                    </a:ext>
                  </a:extLst>
                </a:gridCol>
                <a:gridCol w="1532363">
                  <a:extLst>
                    <a:ext uri="{9D8B030D-6E8A-4147-A177-3AD203B41FA5}">
                      <a16:colId xmlns:a16="http://schemas.microsoft.com/office/drawing/2014/main" val="486250013"/>
                    </a:ext>
                  </a:extLst>
                </a:gridCol>
              </a:tblGrid>
              <a:tr h="511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Protocol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Start Date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Who launched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Main Use-Case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Architecture Style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Key Competitors / Preceding Tech</a:t>
                      </a:r>
                    </a:p>
                  </a:txBody>
                  <a:tcPr marL="69175" marR="69175" marT="34588" marB="34588" anchor="ctr"/>
                </a:tc>
                <a:extLst>
                  <a:ext uri="{0D108BD9-81ED-4DB2-BD59-A6C34878D82A}">
                    <a16:rowId xmlns:a16="http://schemas.microsoft.com/office/drawing/2014/main" val="903330690"/>
                  </a:ext>
                </a:extLst>
              </a:tr>
              <a:tr h="9270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REST API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~2000 (Fielding)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Roy T. Fielding / web dev community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Client–server web services, resource access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HTTP request/response, stateless, uniform interface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SOAP, RPC, CORBA, custom HTTP/XML</a:t>
                      </a:r>
                    </a:p>
                  </a:txBody>
                  <a:tcPr marL="69175" marR="69175" marT="34588" marB="34588" anchor="ctr"/>
                </a:tc>
                <a:extLst>
                  <a:ext uri="{0D108BD9-81ED-4DB2-BD59-A6C34878D82A}">
                    <a16:rowId xmlns:a16="http://schemas.microsoft.com/office/drawing/2014/main" val="1520441155"/>
                  </a:ext>
                </a:extLst>
              </a:tr>
              <a:tr h="9270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MCP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Nov 2024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Anthropic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LLM/agent ↔ external data/tools integration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JSON-RPC, clients &amp; servers, tool invocation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Custom connectors, vendor-specific tool APIs</a:t>
                      </a:r>
                    </a:p>
                  </a:txBody>
                  <a:tcPr marL="69175" marR="69175" marT="34588" marB="34588" anchor="ctr"/>
                </a:tc>
                <a:extLst>
                  <a:ext uri="{0D108BD9-81ED-4DB2-BD59-A6C34878D82A}">
                    <a16:rowId xmlns:a16="http://schemas.microsoft.com/office/drawing/2014/main" val="1764178170"/>
                  </a:ext>
                </a:extLst>
              </a:tr>
              <a:tr h="1134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A2A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2025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Google (via Linux Foundation)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Agent ↔ agent communication/collaboration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Peer messaging, agent discovery, async workflows</a:t>
                      </a:r>
                    </a:p>
                  </a:txBody>
                  <a:tcPr marL="69175" marR="69175" marT="34588" marB="345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Custom multi-agent orchestration, event-bus only solutions</a:t>
                      </a:r>
                    </a:p>
                  </a:txBody>
                  <a:tcPr marL="69175" marR="69175" marT="34588" marB="34588" anchor="ctr"/>
                </a:tc>
                <a:extLst>
                  <a:ext uri="{0D108BD9-81ED-4DB2-BD59-A6C34878D82A}">
                    <a16:rowId xmlns:a16="http://schemas.microsoft.com/office/drawing/2014/main" val="1903839725"/>
                  </a:ext>
                </a:extLst>
              </a:tr>
            </a:tbl>
          </a:graphicData>
        </a:graphic>
      </p:graphicFrame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FAB1F3E-B801-4278-91EB-961F4B17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096593"/>
            <a:ext cx="234347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8748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D69A9554-A084-E506-0C38-40131199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588F-6696-627B-675F-13581180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B72E-9F0E-1948-80E3-E6C3C83A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5250942" cy="4956047"/>
          </a:xfrm>
        </p:spPr>
        <p:txBody>
          <a:bodyPr>
            <a:normAutofit fontScale="70%" lnSpcReduction="20%"/>
          </a:bodyPr>
          <a:lstStyle/>
          <a:p>
            <a:pPr marL="0" marR="0" lvl="0" indent="0" algn="l" defTabSz="914400" rtl="0" eaLnBrk="1" fontAlgn="auto" latinLnBrk="0" hangingPunct="1">
              <a:lnSpc>
                <a:spcPct val="12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300" b="1" dirty="0">
                <a:solidFill>
                  <a:srgbClr val="131313"/>
                </a:solidFill>
                <a:latin typeface="Aptos Light"/>
              </a:rPr>
              <a:t>A</a:t>
            </a:r>
            <a:r>
              <a:rPr kumimoji="0" lang="en-GB" sz="2300" b="1" i="0" u="none" strike="noStrike" kern="1200" cap="none" spc="0" normalizeH="0" baseline="0%" noProof="0" dirty="0" err="1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rchitecture</a:t>
            </a:r>
            <a:endParaRPr kumimoji="0" lang="en-GB" sz="2300" b="1" i="0" u="none" strike="noStrike" kern="1200" cap="none" spc="0" normalizeH="0" baseline="0%" noProof="0" dirty="0">
              <a:ln>
                <a:noFill/>
              </a:ln>
              <a:solidFill>
                <a:srgbClr val="131313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0" indent="0" fontAlgn="base">
              <a:buNone/>
            </a:pPr>
            <a:endParaRPr lang="en-GB" dirty="0"/>
          </a:p>
          <a:p>
            <a:pPr marL="0" fontAlgn="base"/>
            <a:r>
              <a:rPr lang="en-GB" sz="2300" dirty="0"/>
              <a:t>Key constraints include client-server separation, statelessness, cacheable responses, layered system, uniform interface, optionally code on demand.</a:t>
            </a:r>
            <a:r>
              <a:rPr lang="en-GB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-GB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GB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GB" sz="2300" dirty="0"/>
          </a:p>
          <a:p>
            <a:pPr marL="0" fontAlgn="base"/>
            <a:r>
              <a:rPr lang="en-GB" sz="2300" dirty="0"/>
              <a:t>Communication is typically over HTTP using resource identifiers (URIs) and standard HTTP methods (GET, POST, PUT, DELETE).</a:t>
            </a:r>
            <a:r>
              <a:rPr lang="en-GB" sz="2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-GB" sz="2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GB" sz="2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GB" sz="2300" dirty="0"/>
          </a:p>
          <a:p>
            <a:pPr marL="0" fontAlgn="base"/>
            <a:r>
              <a:rPr lang="en-GB" sz="2300" dirty="0"/>
              <a:t>Architecture is synchronous request/response, decoupled components, with emphasis on scalability and simplicity.</a:t>
            </a:r>
            <a:r>
              <a:rPr lang="en-GB" sz="23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-GB" sz="23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GB" sz="23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GB" sz="2300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DB5A6-F36D-FCC7-6BEC-97D5210141EC}"/>
              </a:ext>
            </a:extLst>
          </p:cNvPr>
          <p:cNvSpPr txBox="1"/>
          <p:nvPr/>
        </p:nvSpPr>
        <p:spPr>
          <a:xfrm>
            <a:off x="6629400" y="136245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Popular open-source on-prem libraries</a:t>
            </a:r>
            <a:endParaRPr lang="en-GB" b="0" dirty="0">
              <a:effectLst/>
            </a:endParaRPr>
          </a:p>
          <a:p>
            <a:pPr fontAlgn="base"/>
            <a:endParaRPr lang="en-GB" dirty="0"/>
          </a:p>
          <a:p>
            <a:pPr fontAlgn="base"/>
            <a:r>
              <a:rPr lang="en-GB" dirty="0"/>
              <a:t>In Java: Jersey (JAX-RS reference implementation)</a:t>
            </a:r>
            <a:br>
              <a:rPr lang="en-GB" u="sng" dirty="0">
                <a:hlinkClick r:id="rId5"/>
              </a:rPr>
            </a:br>
            <a:br>
              <a:rPr lang="en-GB" u="sng" dirty="0">
                <a:hlinkClick r:id="rId5"/>
              </a:rPr>
            </a:br>
            <a:endParaRPr lang="en-GB" dirty="0"/>
          </a:p>
          <a:p>
            <a:pPr fontAlgn="base"/>
            <a:r>
              <a:rPr lang="en-GB" dirty="0"/>
              <a:t>In Python: </a:t>
            </a:r>
            <a:r>
              <a:rPr lang="en-GB" dirty="0" err="1"/>
              <a:t>FastAPI</a:t>
            </a:r>
            <a:r>
              <a:rPr lang="en-GB" dirty="0"/>
              <a:t> (released 2018)</a:t>
            </a:r>
            <a:br>
              <a:rPr lang="en-GB" u="sng" dirty="0">
                <a:hlinkClick r:id="rId6"/>
              </a:rPr>
            </a:br>
            <a:br>
              <a:rPr lang="en-GB" u="sng" dirty="0">
                <a:hlinkClick r:id="rId6"/>
              </a:rPr>
            </a:br>
            <a:endParaRPr lang="en-GB" dirty="0"/>
          </a:p>
          <a:p>
            <a:pPr fontAlgn="base"/>
            <a:r>
              <a:rPr lang="en-GB" dirty="0"/>
              <a:t>In JavaScript/Node: Express.js (popular for building REST APIs)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API Gateway frameworks: Kong, </a:t>
            </a:r>
            <a:r>
              <a:rPr lang="en-GB" dirty="0" err="1"/>
              <a:t>Tyk</a:t>
            </a:r>
            <a:r>
              <a:rPr lang="en-GB" dirty="0"/>
              <a:t>, Apache APISIX etc.</a:t>
            </a:r>
            <a:r>
              <a:rPr lang="en-GB" dirty="0">
                <a:hlinkClick r:id="rId7"/>
              </a:rPr>
              <a:t> </a:t>
            </a:r>
            <a:endParaRPr lang="en-GB" dirty="0"/>
          </a:p>
        </p:txBody>
      </p:sp>
      <p:pic>
        <p:nvPicPr>
          <p:cNvPr id="5" name="Picture 4" descr="A blue text with a cloud and a gear&#10;&#10;AI-generated content may be incorrect.">
            <a:extLst>
              <a:ext uri="{FF2B5EF4-FFF2-40B4-BE49-F238E27FC236}">
                <a16:creationId xmlns:a16="http://schemas.microsoft.com/office/drawing/2014/main" id="{06D1CD44-BDB0-BE3C-D5C5-EFE16F768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449" y="457200"/>
            <a:ext cx="1493455" cy="12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1382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544E711B-827E-8FCC-275C-3F7F7672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5FB2-96E9-B6DA-E618-0EB66C22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  Model Context Protocol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86C5-2BE3-208B-7BBF-0B81A50E5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5250942" cy="4956047"/>
          </a:xfrm>
        </p:spPr>
        <p:txBody>
          <a:bodyPr>
            <a:normAutofit fontScale="25%" lnSpcReduction="20%"/>
          </a:bodyPr>
          <a:lstStyle/>
          <a:p>
            <a:pPr marL="0" marR="0" lvl="0" indent="0" algn="l" defTabSz="914400" rtl="0" eaLnBrk="1" fontAlgn="auto" latinLnBrk="0" hangingPunct="1">
              <a:lnSpc>
                <a:spcPct val="120%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3500" b="1" dirty="0">
                <a:solidFill>
                  <a:srgbClr val="131313"/>
                </a:solidFill>
                <a:latin typeface="Aptos Light"/>
              </a:rPr>
              <a:t>A</a:t>
            </a:r>
            <a:r>
              <a:rPr kumimoji="0" lang="en-GB" sz="3500" b="1" i="0" u="none" strike="noStrike" kern="1200" cap="none" spc="0" normalizeH="0" baseline="0%" noProof="0" dirty="0" err="1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tos Light"/>
                <a:ea typeface="+mn-ea"/>
                <a:cs typeface="+mn-cs"/>
              </a:rPr>
              <a:t>rchitecture</a:t>
            </a:r>
            <a:endParaRPr kumimoji="0" lang="en-GB" sz="3500" b="1" i="0" u="none" strike="noStrike" kern="1200" cap="none" spc="0" normalizeH="0" baseline="0%" noProof="0" dirty="0">
              <a:ln>
                <a:noFill/>
              </a:ln>
              <a:solidFill>
                <a:srgbClr val="131313"/>
              </a:solidFill>
              <a:effectLst/>
              <a:uLnTx/>
              <a:uFillTx/>
              <a:latin typeface="Aptos Light"/>
              <a:ea typeface="+mn-ea"/>
              <a:cs typeface="+mn-cs"/>
            </a:endParaRPr>
          </a:p>
          <a:p>
            <a:pPr marL="0" indent="0" fontAlgn="base">
              <a:buNone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  <a:p>
            <a:pPr fontAlgn="base"/>
            <a:r>
              <a:rPr lang="en-GB" sz="4400" dirty="0"/>
              <a:t>MCP is oriented “vertically” from an agent/model to external resources. It enables a standard interface to connect large-language models / agents to contexts (files, databases, APIs, functions).</a:t>
            </a:r>
            <a:r>
              <a:rPr lang="en-GB" sz="4400" dirty="0">
                <a:hlinkClick r:id="rId2"/>
              </a:rPr>
              <a:t> </a:t>
            </a:r>
          </a:p>
          <a:p>
            <a:pPr fontAlgn="base"/>
            <a:r>
              <a:rPr lang="en-GB" sz="4400" dirty="0"/>
              <a:t>Protocol style: uses JSON-RPC 2.0, supports transports like HTTP, </a:t>
            </a:r>
            <a:r>
              <a:rPr lang="en-GB" sz="4400" dirty="0" err="1"/>
              <a:t>stdio</a:t>
            </a:r>
            <a:r>
              <a:rPr lang="en-GB" sz="4400" dirty="0"/>
              <a:t>, server-sent events etc. </a:t>
            </a:r>
          </a:p>
          <a:p>
            <a:pPr fontAlgn="base"/>
            <a:r>
              <a:rPr lang="en-GB" sz="4400" dirty="0"/>
              <a:t>Architecture: you have MCP </a:t>
            </a:r>
            <a:r>
              <a:rPr lang="en-GB" sz="4400" i="1" dirty="0"/>
              <a:t>servers</a:t>
            </a:r>
            <a:r>
              <a:rPr lang="en-GB" sz="4400" dirty="0"/>
              <a:t> exposing data/tools, and MCP </a:t>
            </a:r>
            <a:r>
              <a:rPr lang="en-GB" sz="4400" i="1" dirty="0"/>
              <a:t>clients</a:t>
            </a:r>
            <a:r>
              <a:rPr lang="en-GB" sz="4400" dirty="0"/>
              <a:t> (LLMs/agents) consuming them. This reduces the coupling of custom integrations.</a:t>
            </a:r>
          </a:p>
          <a:p>
            <a:pPr fontAlgn="base"/>
            <a:r>
              <a:rPr lang="en-GB" sz="4400" dirty="0"/>
              <a:t>Focuses on enabling an AI system to call tools, fetch context, act on data with much less glue code.</a:t>
            </a:r>
            <a:br>
              <a:rPr lang="en-GB" sz="4400" dirty="0"/>
            </a:br>
            <a:br>
              <a:rPr lang="en-GB" sz="4400" u="sng" dirty="0">
                <a:hlinkClick r:id="rId3"/>
              </a:rPr>
            </a:br>
            <a:endParaRPr lang="en-GB" sz="4400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954D8-9AF1-A759-48E7-F7B425178856}"/>
              </a:ext>
            </a:extLst>
          </p:cNvPr>
          <p:cNvSpPr txBox="1"/>
          <p:nvPr/>
        </p:nvSpPr>
        <p:spPr>
          <a:xfrm>
            <a:off x="6172200" y="4190133"/>
            <a:ext cx="4709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Popular Implementations</a:t>
            </a:r>
            <a:endParaRPr lang="en-GB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Spin up Azure resources using </a:t>
            </a:r>
          </a:p>
          <a:p>
            <a:r>
              <a:rPr lang="en-GB" dirty="0">
                <a:hlinkClick r:id="rId4"/>
              </a:rPr>
              <a:t>https://github.com/Azure/azure-mcp </a:t>
            </a:r>
            <a:br>
              <a:rPr lang="en-GB" u="sng" dirty="0">
                <a:hlinkClick r:id="rId4"/>
              </a:rPr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69B62-3418-FAF7-4FE8-633271F9E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42" y="1864061"/>
            <a:ext cx="1923565" cy="1714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F659D-A333-94C0-CD2D-60679BD82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536" y="1864061"/>
            <a:ext cx="2082289" cy="1714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654AD-F86B-B40F-EABD-9D74E4D28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061" y="1873586"/>
            <a:ext cx="1558939" cy="1705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874128-3C54-7AB5-6598-B7FE6F7104F6}"/>
              </a:ext>
            </a:extLst>
          </p:cNvPr>
          <p:cNvSpPr txBox="1"/>
          <p:nvPr/>
        </p:nvSpPr>
        <p:spPr>
          <a:xfrm>
            <a:off x="6275070" y="1362455"/>
            <a:ext cx="483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 capabilities to be published as per PROTOCOL</a:t>
            </a:r>
            <a:endParaRPr lang="en-GB" b="1" dirty="0"/>
          </a:p>
        </p:txBody>
      </p:sp>
      <p:pic>
        <p:nvPicPr>
          <p:cNvPr id="5" name="Picture 4" descr="A blue and green background with white text&#10;&#10;AI-generated content may be incorrect.">
            <a:extLst>
              <a:ext uri="{FF2B5EF4-FFF2-40B4-BE49-F238E27FC236}">
                <a16:creationId xmlns:a16="http://schemas.microsoft.com/office/drawing/2014/main" id="{4B48607A-03FE-8540-C6F0-EFA82146D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68" y="192956"/>
            <a:ext cx="1390920" cy="1169499"/>
          </a:xfrm>
          <a:prstGeom prst="rect">
            <a:avLst/>
          </a:prstGeom>
        </p:spPr>
      </p:pic>
      <p:pic>
        <p:nvPicPr>
          <p:cNvPr id="7" name="Picture 6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87FDC4E6-02E7-52AE-1F3C-5451CA59B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124" y="1683060"/>
            <a:ext cx="390579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3831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EE6A1484-2E3B-BAA3-7C34-FE83ADC2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2923-175A-7457-AA89-C9B35F5E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A2A (   Agent 2 Agent Protocol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CA9A-2689-8EC7-1CEB-F98E8386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5250942" cy="4956047"/>
          </a:xfrm>
        </p:spPr>
        <p:txBody>
          <a:bodyPr>
            <a:normAutofit fontScale="25%" lnSpcReduction="20%"/>
          </a:bodyPr>
          <a:lstStyle/>
          <a:p>
            <a:pPr marL="0" indent="0">
              <a:buNone/>
            </a:pPr>
            <a:r>
              <a:rPr lang="en-GB" sz="5600" b="1" dirty="0"/>
              <a:t>Architecture</a:t>
            </a:r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endParaRPr lang="en-GB" sz="1000" dirty="0"/>
          </a:p>
          <a:p>
            <a:pPr fontAlgn="base"/>
            <a:r>
              <a:rPr lang="en-GB" sz="4200" dirty="0"/>
              <a:t>A2A focuses “horizontally”: how agents communicate with each other, delegate tasks, collaborate, discover one another.</a:t>
            </a:r>
            <a:r>
              <a:rPr lang="en-GB" sz="4200" dirty="0">
                <a:hlinkClick r:id="rId2"/>
              </a:rPr>
              <a:t> </a:t>
            </a:r>
          </a:p>
          <a:p>
            <a:pPr fontAlgn="base"/>
            <a:r>
              <a:rPr lang="en-GB" sz="4200" dirty="0"/>
              <a:t>Key features: agent discovery ("Agent Card" metadata), secure peer-to-peer messaging, streaming, asynchronous workflows, multi-agent orchestration.</a:t>
            </a:r>
            <a:r>
              <a:rPr lang="en-GB" sz="4200" dirty="0">
                <a:hlinkClick r:id="rId3"/>
              </a:rPr>
              <a:t> </a:t>
            </a:r>
            <a:br>
              <a:rPr lang="en-GB" sz="4200" u="sng" dirty="0">
                <a:hlinkClick r:id="rId3"/>
              </a:rPr>
            </a:br>
            <a:endParaRPr lang="en-GB" sz="4200" u="sng" dirty="0"/>
          </a:p>
          <a:p>
            <a:pPr fontAlgn="base"/>
            <a:r>
              <a:rPr lang="en-GB" sz="4200" dirty="0"/>
              <a:t>Architecture: Agents register capabilities, send/receive structured messages (JSON-RPC or HTTP/SSE), peer networks, possibly event/stream driven rather than purely synchronous API calls.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br>
              <a:rPr lang="en-GB" dirty="0"/>
            </a:br>
            <a:br>
              <a:rPr lang="en-GB" u="sng" dirty="0">
                <a:hlinkClick r:id="rId4"/>
              </a:rPr>
            </a:b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7FD6A-C4A0-162F-5C39-1D087C370C6F}"/>
              </a:ext>
            </a:extLst>
          </p:cNvPr>
          <p:cNvSpPr txBox="1"/>
          <p:nvPr/>
        </p:nvSpPr>
        <p:spPr>
          <a:xfrm>
            <a:off x="6412230" y="4962905"/>
            <a:ext cx="4709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Popular libraries</a:t>
            </a:r>
            <a:endParaRPr lang="en-GB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a2aproject/A2A repository (Apache-2.0) is an open-source reference.</a:t>
            </a:r>
            <a:r>
              <a:rPr lang="en-GB" dirty="0">
                <a:hlinkClick r:id="rId5"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53006-4151-2031-A201-CA089108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90" y="1748790"/>
            <a:ext cx="5509260" cy="3172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45E67-8C1E-D4FE-9FDD-6EE066FA3B69}"/>
              </a:ext>
            </a:extLst>
          </p:cNvPr>
          <p:cNvSpPr txBox="1"/>
          <p:nvPr/>
        </p:nvSpPr>
        <p:spPr>
          <a:xfrm>
            <a:off x="5863590" y="118629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Agent CARD as per PROTOCOL</a:t>
            </a:r>
            <a:endParaRPr lang="en-GB" dirty="0"/>
          </a:p>
        </p:txBody>
      </p:sp>
      <p:pic>
        <p:nvPicPr>
          <p:cNvPr id="5" name="Picture 4" descr="A cartoon of robots pointing at a computer&#10;&#10;AI-generated content may be incorrect.">
            <a:extLst>
              <a:ext uri="{FF2B5EF4-FFF2-40B4-BE49-F238E27FC236}">
                <a16:creationId xmlns:a16="http://schemas.microsoft.com/office/drawing/2014/main" id="{5A4BDDA5-EACF-E1A6-C573-816A012FD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" y="123854"/>
            <a:ext cx="1622417" cy="1247103"/>
          </a:xfrm>
          <a:prstGeom prst="rect">
            <a:avLst/>
          </a:prstGeom>
        </p:spPr>
      </p:pic>
      <p:pic>
        <p:nvPicPr>
          <p:cNvPr id="9" name="Picture 8" descr="A diagram of a business&#10;&#10;AI-generated content may be incorrect.">
            <a:extLst>
              <a:ext uri="{FF2B5EF4-FFF2-40B4-BE49-F238E27FC236}">
                <a16:creationId xmlns:a16="http://schemas.microsoft.com/office/drawing/2014/main" id="{64AA1086-69FC-8026-96CC-24B2EE84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48" y="1639513"/>
            <a:ext cx="502037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69956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367D9B0F-21F9-7110-3A72-EBF42A93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FC1A-A64A-5A96-0E05-BE2B6E3A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99" y="-172909"/>
            <a:ext cx="10954512" cy="795528"/>
          </a:xfrm>
        </p:spPr>
        <p:txBody>
          <a:bodyPr anchor="b">
            <a:normAutofit/>
          </a:bodyPr>
          <a:lstStyle/>
          <a:p>
            <a:r>
              <a:rPr lang="en-US" dirty="0"/>
              <a:t>How they work together in an application ?</a:t>
            </a:r>
            <a:endParaRPr lang="en-GB" dirty="0"/>
          </a:p>
        </p:txBody>
      </p:sp>
      <p:pic>
        <p:nvPicPr>
          <p:cNvPr id="11" name="Picture 10" descr="A diagram of a application">
            <a:extLst>
              <a:ext uri="{FF2B5EF4-FFF2-40B4-BE49-F238E27FC236}">
                <a16:creationId xmlns:a16="http://schemas.microsoft.com/office/drawing/2014/main" id="{F8B80519-69C7-141C-E864-3B6ADC98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2" y="622619"/>
            <a:ext cx="10583752" cy="6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76955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>
          <a:extLst>
            <a:ext uri="{FF2B5EF4-FFF2-40B4-BE49-F238E27FC236}">
              <a16:creationId xmlns:a16="http://schemas.microsoft.com/office/drawing/2014/main" id="{E092DEE1-CB83-588E-DBAB-44FB383B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C7DF-45B7-2684-3402-AB56074A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7" y="466253"/>
            <a:ext cx="10954512" cy="795528"/>
          </a:xfrm>
        </p:spPr>
        <p:txBody>
          <a:bodyPr anchor="ctr">
            <a:normAutofit/>
          </a:bodyPr>
          <a:lstStyle/>
          <a:p>
            <a:r>
              <a:rPr lang="en-US" dirty="0"/>
              <a:t>How they work together ?</a:t>
            </a:r>
            <a:endParaRPr lang="en-GB" dirty="0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72ACD6DA-93DB-9EA2-FAED-1FEBD29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9" y="1362455"/>
            <a:ext cx="4092167" cy="4812007"/>
          </a:xfrm>
          <a:prstGeom prst="rect">
            <a:avLst/>
          </a:prstGeom>
          <a:noFill/>
        </p:spPr>
      </p:pic>
      <p:pic>
        <p:nvPicPr>
          <p:cNvPr id="5" name="Picture 4" descr="A diagram of a software system">
            <a:extLst>
              <a:ext uri="{FF2B5EF4-FFF2-40B4-BE49-F238E27FC236}">
                <a16:creationId xmlns:a16="http://schemas.microsoft.com/office/drawing/2014/main" id="{7B1A26C2-C6AC-6735-D994-7F53F40F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89" y="1362457"/>
            <a:ext cx="4862537" cy="4929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0351456"/>
      </p:ext>
    </p:extLst>
  </p:cSld>
  <p:clrMapOvr>
    <a:masterClrMapping/>
  </p:clrMapOvr>
</p:sld>
</file>

<file path=ppt/theme/theme1.xml><?xml version="1.0" encoding="utf-8"?>
<a:theme xmlns:a="http://purl.oclc.org/ooxml/drawingml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  <a:ln w="2540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1262</TotalTime>
  <Words>653</Words>
  <Application>Microsoft Office PowerPoint</Application>
  <PresentationFormat>Widescreen</PresentationFormat>
  <Paragraphs>129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Amasis MT Pro Black</vt:lpstr>
      <vt:lpstr>Aptos</vt:lpstr>
      <vt:lpstr>Aptos Light</vt:lpstr>
      <vt:lpstr>Arial</vt:lpstr>
      <vt:lpstr>Chroma</vt:lpstr>
      <vt:lpstr>API DUBLIN MEETUP</vt:lpstr>
      <vt:lpstr>AGENDA</vt:lpstr>
      <vt:lpstr>         Rest API                  vs                MCP                   vs    </vt:lpstr>
      <vt:lpstr>Bit of History &amp; Comparision</vt:lpstr>
      <vt:lpstr>REST API</vt:lpstr>
      <vt:lpstr>MCP   Model Context Protocol</vt:lpstr>
      <vt:lpstr>A2A (   Agent 2 Agent Protocol</vt:lpstr>
      <vt:lpstr>How they work together in an application ?</vt:lpstr>
      <vt:lpstr>How they work together ?</vt:lpstr>
      <vt:lpstr>Key Takeaway for todays Meetup</vt:lpstr>
      <vt:lpstr>DEMO &amp; Questions ?</vt:lpstr>
      <vt:lpstr>Architecture Diagram</vt:lpstr>
      <vt:lpstr>Architecture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cool2 happy</dc:creator>
  <cp:lastModifiedBy>cool2 happy</cp:lastModifiedBy>
  <cp:revision>31</cp:revision>
  <dcterms:created xsi:type="dcterms:W3CDTF">2025-10-23T15:11:01Z</dcterms:created>
  <dcterms:modified xsi:type="dcterms:W3CDTF">2025-11-27T12:55:26Z</dcterms:modified>
</cp:coreProperties>
</file>